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75" r:id="rId2"/>
    <p:sldId id="276" r:id="rId3"/>
    <p:sldId id="391" r:id="rId4"/>
    <p:sldId id="278" r:id="rId5"/>
    <p:sldId id="279" r:id="rId6"/>
    <p:sldId id="280" r:id="rId7"/>
    <p:sldId id="392" r:id="rId8"/>
    <p:sldId id="393" r:id="rId9"/>
    <p:sldId id="283" r:id="rId10"/>
    <p:sldId id="395" r:id="rId11"/>
    <p:sldId id="324" r:id="rId12"/>
    <p:sldId id="396" r:id="rId13"/>
    <p:sldId id="286" r:id="rId14"/>
    <p:sldId id="397" r:id="rId15"/>
    <p:sldId id="288" r:id="rId16"/>
    <p:sldId id="39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</p:sldIdLst>
  <p:sldSz cx="9144000" cy="5143500" type="screen16x9"/>
  <p:notesSz cx="7023100" cy="93091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ucida Sans" panose="020B0602030504020204" pitchFamily="3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  <p:embeddedFont>
      <p:font typeface="Verdana" panose="020B060403050404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A4A3A4"/>
          </p15:clr>
        </p15:guide>
        <p15:guide id="2" orient="horz" pos="1904">
          <p15:clr>
            <a:srgbClr val="A4A3A4"/>
          </p15:clr>
        </p15:guide>
        <p15:guide id="3" orient="horz" pos="2969">
          <p15:clr>
            <a:srgbClr val="A4A3A4"/>
          </p15:clr>
        </p15:guide>
        <p15:guide id="4" pos="2878">
          <p15:clr>
            <a:srgbClr val="A4A3A4"/>
          </p15:clr>
        </p15:guide>
        <p15:guide id="5" pos="292">
          <p15:clr>
            <a:srgbClr val="A4A3A4"/>
          </p15:clr>
        </p15:guide>
        <p15:guide id="6" pos="5474">
          <p15:clr>
            <a:srgbClr val="A4A3A4"/>
          </p15:clr>
        </p15:guide>
        <p15:guide id="7" pos="4178">
          <p15:clr>
            <a:srgbClr val="A4A3A4"/>
          </p15:clr>
        </p15:guide>
        <p15:guide id="8" pos="1594">
          <p15:clr>
            <a:srgbClr val="A4A3A4"/>
          </p15:clr>
        </p15:guide>
        <p15:guide id="9" pos="2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2" roundtripDataSignature="AMtx7mj0eMhPFy0FVW+olRnBCwCXUB+D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rosoft Office User" initials="" lastIdx="2" clrIdx="0"/>
  <p:cmAuthor id="1" name="A. Kanat" initials="AK" lastIdx="13" clrIdx="1">
    <p:extLst>
      <p:ext uri="{19B8F6BF-5375-455C-9EA6-DF929625EA0E}">
        <p15:presenceInfo xmlns:p15="http://schemas.microsoft.com/office/powerpoint/2012/main" userId="A. Kana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6828"/>
    <a:srgbClr val="254061"/>
    <a:srgbClr val="F37722"/>
    <a:srgbClr val="0C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6374" autoAdjust="0"/>
  </p:normalViewPr>
  <p:slideViewPr>
    <p:cSldViewPr snapToGrid="0">
      <p:cViewPr varScale="1">
        <p:scale>
          <a:sx n="90" d="100"/>
          <a:sy n="90" d="100"/>
        </p:scale>
        <p:origin x="528" y="84"/>
      </p:cViewPr>
      <p:guideLst>
        <p:guide orient="horz" pos="756"/>
        <p:guide orient="horz" pos="1904"/>
        <p:guide orient="horz" pos="2969"/>
        <p:guide pos="2878"/>
        <p:guide pos="292"/>
        <p:guide pos="5474"/>
        <p:guide pos="4178"/>
        <p:guide pos="1594"/>
        <p:guide pos="21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82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8" Type="http://schemas.openxmlformats.org/officeDocument/2006/relationships/slide" Target="slides/slide7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83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275" y="0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1163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3263" y="4421188"/>
            <a:ext cx="5616575" cy="4189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2943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8" name="Google Shape;688;p10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This is an update from 2016</a:t>
            </a:r>
            <a:endParaRPr dirty="0"/>
          </a:p>
          <a:p>
            <a:pPr marL="0" indent="0">
              <a:spcBef>
                <a:spcPts val="373"/>
              </a:spcBef>
            </a:pPr>
            <a:r>
              <a:rPr lang="en-US" dirty="0"/>
              <a:t>We worked with the prior methodology – making adjustments only where necessary to support future updates</a:t>
            </a:r>
            <a:endParaRPr dirty="0"/>
          </a:p>
        </p:txBody>
      </p:sp>
      <p:sp>
        <p:nvSpPr>
          <p:cNvPr id="689" name="Google Shape;689;p10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2375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9" name="Google Shape;969;p21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  <a:buClr>
                <a:schemeClr val="dk1"/>
              </a:buClr>
              <a:buSzPts val="1200"/>
            </a:pPr>
            <a:endParaRPr dirty="0"/>
          </a:p>
          <a:p>
            <a:pPr marL="0" indent="0">
              <a:spcBef>
                <a:spcPts val="373"/>
              </a:spcBef>
            </a:pPr>
            <a:endParaRPr dirty="0"/>
          </a:p>
        </p:txBody>
      </p:sp>
      <p:sp>
        <p:nvSpPr>
          <p:cNvPr id="970" name="Google Shape;970;p21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1861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2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979" name="Google Shape;97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936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6" name="Google Shape;986;p23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987" name="Google Shape;987;p23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6155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4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 dirty="0"/>
          </a:p>
        </p:txBody>
      </p:sp>
      <p:sp>
        <p:nvSpPr>
          <p:cNvPr id="996" name="Google Shape;9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187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03" name="Google Shape;1003;p25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1004" name="Google Shape;1004;p25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160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6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1013" name="Google Shape;10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181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27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1019" name="Google Shape;10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4273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8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1026" name="Google Shape;102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3845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9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1033" name="Google Shape;10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091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0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1040" name="Google Shape;104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85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96" name="Google Shape;696;p11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dirty="0"/>
              <a:t>Multiple jurisdictions working together, facilitated by Mountain Housing council, to advance housing in our region.</a:t>
            </a:r>
            <a:endParaRPr dirty="0"/>
          </a:p>
        </p:txBody>
      </p:sp>
      <p:sp>
        <p:nvSpPr>
          <p:cNvPr id="697" name="Google Shape;697;p11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7334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7" name="Google Shape;1047;p31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/>
          </a:p>
        </p:txBody>
      </p:sp>
      <p:sp>
        <p:nvSpPr>
          <p:cNvPr id="1048" name="Google Shape;1048;p31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9705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32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1055" name="Google Shape;10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55613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3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1062" name="Google Shape;106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7834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3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756" name="Google Shape;7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800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2" name="Google Shape;762;p14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endParaRPr dirty="0"/>
          </a:p>
        </p:txBody>
      </p:sp>
      <p:sp>
        <p:nvSpPr>
          <p:cNvPr id="763" name="Google Shape;763;p14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59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71" name="Google Shape;771;p15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 dirty="0"/>
          </a:p>
          <a:p>
            <a:pPr marL="0" indent="0">
              <a:spcBef>
                <a:spcPts val="373"/>
              </a:spcBef>
            </a:pPr>
            <a:endParaRPr dirty="0"/>
          </a:p>
        </p:txBody>
      </p:sp>
      <p:sp>
        <p:nvSpPr>
          <p:cNvPr id="772" name="Google Shape;772;p15:notes"/>
          <p:cNvSpPr txBox="1">
            <a:spLocks noGrp="1"/>
          </p:cNvSpPr>
          <p:nvPr>
            <p:ph type="sldNum" idx="12"/>
          </p:nvPr>
        </p:nvSpPr>
        <p:spPr>
          <a:xfrm>
            <a:off x="4143737" y="9119830"/>
            <a:ext cx="3169810" cy="47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31" tIns="48315" rIns="96631" bIns="48315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5536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8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902" name="Google Shape;90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2557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559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89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0:notes"/>
          <p:cNvSpPr txBox="1">
            <a:spLocks noGrp="1"/>
          </p:cNvSpPr>
          <p:nvPr>
            <p:ph type="body" idx="1"/>
          </p:nvPr>
        </p:nvSpPr>
        <p:spPr>
          <a:xfrm>
            <a:off x="732513" y="4559916"/>
            <a:ext cx="5850176" cy="4320867"/>
          </a:xfrm>
          <a:prstGeom prst="rect">
            <a:avLst/>
          </a:prstGeom>
        </p:spPr>
        <p:txBody>
          <a:bodyPr spcFirstLastPara="1" wrap="square" lIns="96631" tIns="48315" rIns="96631" bIns="48315" anchor="t" anchorCtr="0">
            <a:noAutofit/>
          </a:bodyPr>
          <a:lstStyle/>
          <a:p>
            <a:pPr marL="0" indent="0">
              <a:spcBef>
                <a:spcPts val="373"/>
              </a:spcBef>
            </a:pPr>
            <a:endParaRPr/>
          </a:p>
        </p:txBody>
      </p:sp>
      <p:sp>
        <p:nvSpPr>
          <p:cNvPr id="962" name="Google Shape;9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28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 txBox="1">
            <a:spLocks noGrp="1"/>
          </p:cNvSpPr>
          <p:nvPr>
            <p:ph type="ctrTitle"/>
          </p:nvPr>
        </p:nvSpPr>
        <p:spPr>
          <a:xfrm>
            <a:off x="966565" y="1352550"/>
            <a:ext cx="4419627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25406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6" name="Google Shape;16;p39"/>
          <p:cNvSpPr txBox="1">
            <a:spLocks noGrp="1"/>
          </p:cNvSpPr>
          <p:nvPr>
            <p:ph type="subTitle" idx="1"/>
          </p:nvPr>
        </p:nvSpPr>
        <p:spPr>
          <a:xfrm>
            <a:off x="5455085" y="1355024"/>
            <a:ext cx="3469840" cy="124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AD682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640" y="4472926"/>
            <a:ext cx="502920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9"/>
          <p:cNvSpPr txBox="1"/>
          <p:nvPr/>
        </p:nvSpPr>
        <p:spPr>
          <a:xfrm>
            <a:off x="670560" y="4553748"/>
            <a:ext cx="3771011" cy="48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0465B"/>
                </a:solidFill>
                <a:latin typeface="Lucida Sans"/>
                <a:ea typeface="Lucida Sans"/>
                <a:cs typeface="Lucida Sans"/>
                <a:sym typeface="Lucida Sans"/>
              </a:rPr>
              <a:t>Economic &amp; Planning Systems, Inc.</a:t>
            </a:r>
            <a:endParaRPr sz="11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rgbClr val="AD6828"/>
                </a:solidFill>
                <a:latin typeface="Lucida Sans"/>
                <a:ea typeface="Lucida Sans"/>
                <a:cs typeface="Lucida Sans"/>
                <a:sym typeface="Lucida Sans"/>
              </a:rPr>
              <a:t>The Economics of Land Use</a:t>
            </a:r>
            <a:endParaRPr sz="1100">
              <a:solidFill>
                <a:srgbClr val="AD6828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" name="Google Shape;19;p39"/>
          <p:cNvSpPr txBox="1"/>
          <p:nvPr/>
        </p:nvSpPr>
        <p:spPr>
          <a:xfrm>
            <a:off x="6088380" y="4549126"/>
            <a:ext cx="288417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1330 Broadway, Suite 450  </a:t>
            </a:r>
            <a:r>
              <a:rPr lang="en-US" sz="700" cap="none" baseline="30000">
                <a:solidFill>
                  <a:srgbClr val="AD682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  Oakland, CA 94612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510.841.9190  </a:t>
            </a:r>
            <a:r>
              <a:rPr lang="en-US" sz="700" cap="none" baseline="30000">
                <a:solidFill>
                  <a:srgbClr val="AD682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  www.epsys.com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5406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2" name="Google Shape;22;p40"/>
          <p:cNvSpPr txBox="1">
            <a:spLocks noGrp="1"/>
          </p:cNvSpPr>
          <p:nvPr>
            <p:ph type="body" idx="1"/>
          </p:nvPr>
        </p:nvSpPr>
        <p:spPr>
          <a:xfrm>
            <a:off x="457200" y="754380"/>
            <a:ext cx="8229600" cy="394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–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sz="1100"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Section Header">
  <p:cSld name="3_Section Header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1"/>
          <p:cNvGrpSpPr/>
          <p:nvPr/>
        </p:nvGrpSpPr>
        <p:grpSpPr>
          <a:xfrm>
            <a:off x="457200" y="3265692"/>
            <a:ext cx="8229365" cy="18288"/>
            <a:chOff x="457200" y="3265692"/>
            <a:chExt cx="8229365" cy="18288"/>
          </a:xfrm>
        </p:grpSpPr>
        <p:sp>
          <p:nvSpPr>
            <p:cNvPr id="25" name="Google Shape;25;p41"/>
            <p:cNvSpPr/>
            <p:nvPr/>
          </p:nvSpPr>
          <p:spPr>
            <a:xfrm>
              <a:off x="457200" y="3265692"/>
              <a:ext cx="2743200" cy="18288"/>
            </a:xfrm>
            <a:prstGeom prst="rect">
              <a:avLst/>
            </a:prstGeom>
            <a:solidFill>
              <a:srgbClr val="2540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63242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41"/>
            <p:cNvSpPr/>
            <p:nvPr/>
          </p:nvSpPr>
          <p:spPr>
            <a:xfrm>
              <a:off x="3200165" y="3265692"/>
              <a:ext cx="5486400" cy="18288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41"/>
          <p:cNvSpPr/>
          <p:nvPr/>
        </p:nvSpPr>
        <p:spPr>
          <a:xfrm>
            <a:off x="0" y="209550"/>
            <a:ext cx="79375" cy="762000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1"/>
          <p:cNvSpPr txBox="1">
            <a:spLocks noGrp="1"/>
          </p:cNvSpPr>
          <p:nvPr>
            <p:ph type="title"/>
          </p:nvPr>
        </p:nvSpPr>
        <p:spPr>
          <a:xfrm>
            <a:off x="457200" y="3305176"/>
            <a:ext cx="8229600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AD682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9" name="Google Shape;29;p41"/>
          <p:cNvSpPr txBox="1">
            <a:spLocks noGrp="1"/>
          </p:cNvSpPr>
          <p:nvPr>
            <p:ph type="body" idx="1"/>
          </p:nvPr>
        </p:nvSpPr>
        <p:spPr>
          <a:xfrm>
            <a:off x="457200" y="2704191"/>
            <a:ext cx="8229600" cy="5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b="0" cap="none">
                <a:solidFill>
                  <a:srgbClr val="25406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49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49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49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49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2"/>
          <p:cNvSpPr/>
          <p:nvPr/>
        </p:nvSpPr>
        <p:spPr>
          <a:xfrm>
            <a:off x="0" y="0"/>
            <a:ext cx="9144000" cy="4435392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None/>
            </a:pPr>
            <a:endParaRPr sz="8800" b="1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" name="Google Shape;32;p42"/>
          <p:cNvSpPr txBox="1">
            <a:spLocks noGrp="1"/>
          </p:cNvSpPr>
          <p:nvPr>
            <p:ph type="ctrTitle"/>
          </p:nvPr>
        </p:nvSpPr>
        <p:spPr>
          <a:xfrm>
            <a:off x="966566" y="1350963"/>
            <a:ext cx="4419626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Google Shape;33;p42"/>
          <p:cNvSpPr txBox="1">
            <a:spLocks noGrp="1"/>
          </p:cNvSpPr>
          <p:nvPr>
            <p:ph type="subTitle" idx="1"/>
          </p:nvPr>
        </p:nvSpPr>
        <p:spPr>
          <a:xfrm>
            <a:off x="5448822" y="1350963"/>
            <a:ext cx="3466578" cy="1266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D8D8D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6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4" name="Google Shape;3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7640" y="4472926"/>
            <a:ext cx="502920" cy="50292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2"/>
          <p:cNvSpPr txBox="1"/>
          <p:nvPr/>
        </p:nvSpPr>
        <p:spPr>
          <a:xfrm>
            <a:off x="670560" y="4553748"/>
            <a:ext cx="3771011" cy="48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0465B"/>
                </a:solidFill>
                <a:latin typeface="Lucida Sans"/>
                <a:ea typeface="Lucida Sans"/>
                <a:cs typeface="Lucida Sans"/>
                <a:sym typeface="Lucida Sans"/>
              </a:rPr>
              <a:t>Economic &amp; Planning Systems, Inc.</a:t>
            </a:r>
            <a:endParaRPr sz="11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>
                <a:solidFill>
                  <a:srgbClr val="AD6828"/>
                </a:solidFill>
                <a:latin typeface="Lucida Sans"/>
                <a:ea typeface="Lucida Sans"/>
                <a:cs typeface="Lucida Sans"/>
                <a:sym typeface="Lucida Sans"/>
              </a:rPr>
              <a:t>The Economics of Land Use</a:t>
            </a:r>
            <a:endParaRPr sz="1100">
              <a:solidFill>
                <a:srgbClr val="AD6828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6" name="Google Shape;36;p42"/>
          <p:cNvSpPr txBox="1"/>
          <p:nvPr/>
        </p:nvSpPr>
        <p:spPr>
          <a:xfrm>
            <a:off x="6088380" y="4549126"/>
            <a:ext cx="288417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1330 Broadway, Suite 450  </a:t>
            </a:r>
            <a:r>
              <a:rPr lang="en-US" sz="700" cap="none" baseline="30000">
                <a:solidFill>
                  <a:srgbClr val="AD682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  Oakland, CA 94712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510.841.9190  </a:t>
            </a:r>
            <a:r>
              <a:rPr lang="en-US" sz="700" cap="none" baseline="30000">
                <a:solidFill>
                  <a:srgbClr val="AD6828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■</a:t>
            </a:r>
            <a:r>
              <a:rPr lang="en-US" sz="900">
                <a:solidFill>
                  <a:srgbClr val="40465B"/>
                </a:solidFill>
                <a:latin typeface="Calibri"/>
                <a:ea typeface="Calibri"/>
                <a:cs typeface="Calibri"/>
                <a:sym typeface="Calibri"/>
              </a:rPr>
              <a:t>  www.epsys.com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5406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body" idx="1"/>
          </p:nvPr>
        </p:nvSpPr>
        <p:spPr>
          <a:xfrm>
            <a:off x="457200" y="1212849"/>
            <a:ext cx="8229600" cy="348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404040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>
                <a:solidFill>
                  <a:srgbClr val="404040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404040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–"/>
              <a:defRPr sz="1100">
                <a:solidFill>
                  <a:srgbClr val="404040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sz="1100">
                <a:solidFill>
                  <a:srgbClr val="404040"/>
                </a:solidFill>
              </a:defRPr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43"/>
          <p:cNvSpPr txBox="1">
            <a:spLocks noGrp="1"/>
          </p:cNvSpPr>
          <p:nvPr>
            <p:ph type="body" idx="2"/>
          </p:nvPr>
        </p:nvSpPr>
        <p:spPr>
          <a:xfrm>
            <a:off x="457200" y="747078"/>
            <a:ext cx="8229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 cap="none">
                <a:solidFill>
                  <a:srgbClr val="AD682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457200" y="283464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5406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body" idx="1"/>
          </p:nvPr>
        </p:nvSpPr>
        <p:spPr>
          <a:xfrm>
            <a:off x="457200" y="1212850"/>
            <a:ext cx="4038600" cy="348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–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sz="1100"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body" idx="2"/>
          </p:nvPr>
        </p:nvSpPr>
        <p:spPr>
          <a:xfrm>
            <a:off x="4648200" y="1212850"/>
            <a:ext cx="4041648" cy="348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–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sz="1100"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body" idx="3"/>
          </p:nvPr>
        </p:nvSpPr>
        <p:spPr>
          <a:xfrm>
            <a:off x="457200" y="749808"/>
            <a:ext cx="8229600" cy="30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 b="0" i="0" cap="none">
                <a:solidFill>
                  <a:srgbClr val="AD6828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>
            <a:spLocks noGrp="1"/>
          </p:cNvSpPr>
          <p:nvPr>
            <p:ph type="title"/>
          </p:nvPr>
        </p:nvSpPr>
        <p:spPr>
          <a:xfrm>
            <a:off x="457200" y="283464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25406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457200" y="758952"/>
            <a:ext cx="4038600" cy="39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–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sz="1100"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4648200" y="758952"/>
            <a:ext cx="4041648" cy="394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  <a:defRPr sz="1600">
                <a:solidFill>
                  <a:srgbClr val="3F3F3F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  <a:defRPr sz="1400">
                <a:solidFill>
                  <a:srgbClr val="3F3F3F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rgbClr val="3F3F3F"/>
                </a:solidFill>
              </a:defRPr>
            </a:lvl3pPr>
            <a:lvl4pPr marL="1828800" lvl="3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–"/>
              <a:defRPr sz="1100">
                <a:solidFill>
                  <a:srgbClr val="3F3F3F"/>
                </a:solidFill>
              </a:defRPr>
            </a:lvl4pPr>
            <a:lvl5pPr marL="2286000" lvl="4" indent="-298450" algn="l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»"/>
              <a:defRPr sz="1100">
                <a:solidFill>
                  <a:srgbClr val="3F3F3F"/>
                </a:solidFill>
              </a:defRPr>
            </a:lvl5pPr>
            <a:lvl6pPr marL="2743200" lvl="5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6pPr>
            <a:lvl7pPr marL="3200400" lvl="6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7pPr>
            <a:lvl8pPr marL="3657600" lvl="7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8pPr>
            <a:lvl9pPr marL="4114800" lvl="8" indent="-342900" algn="l">
              <a:spcBef>
                <a:spcPts val="630"/>
              </a:spcBef>
              <a:spcAft>
                <a:spcPts val="0"/>
              </a:spcAft>
              <a:buSzPts val="1800"/>
              <a:buChar char="»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457200" y="4835921"/>
            <a:ext cx="2924175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Economic &amp; Planning Systems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8"/>
          <p:cNvSpPr txBox="1">
            <a:spLocks noGrp="1"/>
          </p:cNvSpPr>
          <p:nvPr>
            <p:ph type="body" idx="1"/>
          </p:nvPr>
        </p:nvSpPr>
        <p:spPr>
          <a:xfrm>
            <a:off x="457200" y="1212850"/>
            <a:ext cx="8229600" cy="3487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5406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404040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24406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404040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24406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404040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244061"/>
              </a:buClr>
              <a:buSzPts val="1100"/>
              <a:buFont typeface="Arial"/>
              <a:buChar char="–"/>
              <a:defRPr sz="1100" b="0" i="0" u="none" strike="noStrike" cap="none">
                <a:solidFill>
                  <a:srgbClr val="404040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24406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rgbClr val="404040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marL="2743200" marR="0" lvl="5" indent="-330200" algn="l" rtl="0">
              <a:spcBef>
                <a:spcPts val="560"/>
              </a:spcBef>
              <a:spcAft>
                <a:spcPts val="0"/>
              </a:spcAft>
              <a:buClr>
                <a:srgbClr val="0256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30200" algn="l" rtl="0">
              <a:spcBef>
                <a:spcPts val="560"/>
              </a:spcBef>
              <a:spcAft>
                <a:spcPts val="0"/>
              </a:spcAft>
              <a:buClr>
                <a:srgbClr val="0256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30200" algn="l" rtl="0">
              <a:spcBef>
                <a:spcPts val="560"/>
              </a:spcBef>
              <a:spcAft>
                <a:spcPts val="0"/>
              </a:spcAft>
              <a:buClr>
                <a:srgbClr val="0256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30200" algn="l" rtl="0">
              <a:spcBef>
                <a:spcPts val="560"/>
              </a:spcBef>
              <a:spcAft>
                <a:spcPts val="0"/>
              </a:spcAft>
              <a:buClr>
                <a:srgbClr val="02565A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38"/>
          <p:cNvSpPr txBox="1"/>
          <p:nvPr/>
        </p:nvSpPr>
        <p:spPr>
          <a:xfrm>
            <a:off x="5086350" y="4835921"/>
            <a:ext cx="360464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dirty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MHC Regional Housing Implementation Plan </a:t>
            </a:r>
            <a:r>
              <a:rPr lang="en-US" sz="800" dirty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|</a:t>
            </a:r>
            <a:r>
              <a:rPr lang="en-US" sz="800" i="0" dirty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  </a:t>
            </a:r>
            <a:fld id="{00000000-1234-1234-1234-123412341234}" type="slidenum">
              <a:rPr lang="en-US" sz="800" i="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‹#›</a:t>
            </a:fld>
            <a:endParaRPr sz="800" i="0" dirty="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" name="Google Shape;13;p38"/>
          <p:cNvSpPr/>
          <p:nvPr/>
        </p:nvSpPr>
        <p:spPr>
          <a:xfrm>
            <a:off x="0" y="209550"/>
            <a:ext cx="79375" cy="762000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0"/>
          <p:cNvSpPr txBox="1">
            <a:spLocks noGrp="1"/>
          </p:cNvSpPr>
          <p:nvPr>
            <p:ph type="ctrTitle"/>
          </p:nvPr>
        </p:nvSpPr>
        <p:spPr>
          <a:xfrm>
            <a:off x="539096" y="1115825"/>
            <a:ext cx="4584510" cy="124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REGIONAL WORKFORCE HOUSING NEEDS ASSESSMENT </a:t>
            </a:r>
            <a:endParaRPr/>
          </a:p>
        </p:txBody>
      </p:sp>
      <p:sp>
        <p:nvSpPr>
          <p:cNvPr id="692" name="Google Shape;692;p10"/>
          <p:cNvSpPr txBox="1">
            <a:spLocks noGrp="1"/>
          </p:cNvSpPr>
          <p:nvPr>
            <p:ph type="subTitle" idx="1"/>
          </p:nvPr>
        </p:nvSpPr>
        <p:spPr>
          <a:xfrm>
            <a:off x="5550335" y="1250248"/>
            <a:ext cx="3469840" cy="124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cap="none">
                <a:latin typeface="Open Sans"/>
                <a:ea typeface="Open Sans"/>
                <a:cs typeface="Open Sans"/>
                <a:sym typeface="Open Sans"/>
              </a:rPr>
              <a:t>2021 UPDATE</a:t>
            </a:r>
            <a:endParaRPr/>
          </a:p>
        </p:txBody>
      </p:sp>
      <p:cxnSp>
        <p:nvCxnSpPr>
          <p:cNvPr id="693" name="Google Shape;693;p10"/>
          <p:cNvCxnSpPr/>
          <p:nvPr/>
        </p:nvCxnSpPr>
        <p:spPr>
          <a:xfrm>
            <a:off x="5285984" y="1115825"/>
            <a:ext cx="0" cy="2065525"/>
          </a:xfrm>
          <a:prstGeom prst="straightConnector1">
            <a:avLst/>
          </a:prstGeom>
          <a:noFill/>
          <a:ln w="28575" cap="flat" cmpd="sng">
            <a:solidFill>
              <a:srgbClr val="25406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5626-9911-4922-88C9-259C25EF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INADEQUATELY-HOUSED RESIDENT WORKERS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7DED8-E6C8-42CE-8CDF-3D4544A5F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665988"/>
            <a:ext cx="5370569" cy="4195572"/>
          </a:xfrm>
          <a:prstGeom prst="rect">
            <a:avLst/>
          </a:prstGeom>
        </p:spPr>
      </p:pic>
      <p:sp>
        <p:nvSpPr>
          <p:cNvPr id="6" name="Google Shape;931;p19">
            <a:extLst>
              <a:ext uri="{FF2B5EF4-FFF2-40B4-BE49-F238E27FC236}">
                <a16:creationId xmlns:a16="http://schemas.microsoft.com/office/drawing/2014/main" id="{6EACFE40-CB4B-4047-BF38-116DC7A34710}"/>
              </a:ext>
            </a:extLst>
          </p:cNvPr>
          <p:cNvSpPr txBox="1"/>
          <p:nvPr/>
        </p:nvSpPr>
        <p:spPr>
          <a:xfrm>
            <a:off x="5697364" y="865786"/>
            <a:ext cx="3446636" cy="310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82880" marR="0" lvl="0" indent="-182880" algn="l" rtl="0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</a:pPr>
            <a:r>
              <a:rPr lang="en-US" sz="12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4,693 inadequately-housed resident households in the region</a:t>
            </a:r>
            <a:endParaRPr sz="1200" dirty="0"/>
          </a:p>
          <a:p>
            <a:pPr marL="182880" marR="0" lvl="0" indent="-182880" algn="l" rtl="0">
              <a:lnSpc>
                <a:spcPct val="138461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</a:pPr>
            <a:r>
              <a:rPr lang="en-US" sz="12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Inadequately housed </a:t>
            </a:r>
            <a:br>
              <a:rPr lang="en-US" sz="12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1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refers to households that are:</a:t>
            </a:r>
            <a:endParaRPr sz="1200" dirty="0"/>
          </a:p>
          <a:p>
            <a:pPr marL="365760" marR="0" lvl="1" indent="-182880" algn="l" rtl="0">
              <a:lnSpc>
                <a:spcPct val="138461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Overburdened</a:t>
            </a:r>
            <a:br>
              <a:rPr lang="en-US" sz="1200" b="0" i="0" u="sng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(&gt;30% of income spent on housing)</a:t>
            </a:r>
            <a:endParaRPr sz="1200" dirty="0"/>
          </a:p>
          <a:p>
            <a:pPr marL="365760" marR="0" lvl="1" indent="-182880" algn="l" rtl="0">
              <a:lnSpc>
                <a:spcPct val="138461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Overcrowded</a:t>
            </a:r>
            <a:br>
              <a:rPr lang="en-US" sz="12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(&gt;1 person per room)</a:t>
            </a:r>
            <a:endParaRPr sz="1200" b="0" i="0" u="sng" strike="noStrike" cap="none" dirty="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65760" marR="0" lvl="1" indent="-182880" algn="l" rtl="0">
              <a:lnSpc>
                <a:spcPct val="138461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Noto Sans Symbols"/>
              <a:buChar char="▪"/>
            </a:pPr>
            <a:r>
              <a:rPr lang="en-US" sz="12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Underhoused</a:t>
            </a:r>
            <a:br>
              <a:rPr lang="en-US" sz="1200" b="0" i="0" u="sng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200" b="0" i="0" u="none" strike="noStrike" cap="none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(lack of plumbing or kitchen facilities)</a:t>
            </a:r>
            <a:endParaRPr sz="1200" dirty="0"/>
          </a:p>
        </p:txBody>
      </p:sp>
      <p:sp>
        <p:nvSpPr>
          <p:cNvPr id="7" name="Google Shape;933;p19">
            <a:extLst>
              <a:ext uri="{FF2B5EF4-FFF2-40B4-BE49-F238E27FC236}">
                <a16:creationId xmlns:a16="http://schemas.microsoft.com/office/drawing/2014/main" id="{D0EAC419-58EA-4C4F-A516-D1841EF69214}"/>
              </a:ext>
            </a:extLst>
          </p:cNvPr>
          <p:cNvSpPr txBox="1"/>
          <p:nvPr/>
        </p:nvSpPr>
        <p:spPr>
          <a:xfrm>
            <a:off x="5773726" y="4138958"/>
            <a:ext cx="342431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Source: U.S Department of Housing and Urban Development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dirty="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Comprehensive Housing Affordability Strategy Survey 2013-2017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804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14060-7DD6-438B-BA81-E23EDBFA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Senior 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C5890-DE0A-410C-9E7E-B2DC10C9C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4380"/>
            <a:ext cx="8229600" cy="38404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  <a:p>
            <a:endParaRPr lang="en-US" sz="800" dirty="0"/>
          </a:p>
          <a:p>
            <a:r>
              <a:rPr lang="en-US" sz="1400" dirty="0"/>
              <a:t>Working Senior Households are a subset of resident workers.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More than </a:t>
            </a:r>
            <a:r>
              <a:rPr lang="en-US" sz="1400" u="sng" dirty="0"/>
              <a:t>600 households </a:t>
            </a:r>
            <a:r>
              <a:rPr lang="en-US" sz="1400" dirty="0"/>
              <a:t>occupied by working seniors are inadequately housed.</a:t>
            </a:r>
          </a:p>
          <a:p>
            <a:pPr lvl="1"/>
            <a:r>
              <a:rPr lang="en-US" sz="1200" dirty="0"/>
              <a:t>Estimated using proportion of total Study Area seniors in workforce, assuming 1.6 working seniors per household (i.e., some working seniors live together)</a:t>
            </a:r>
          </a:p>
          <a:p>
            <a:pPr lvl="1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8F6608-8FEE-41A3-8DCB-20D0E370B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75" y="839441"/>
            <a:ext cx="61404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93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20"/>
          <p:cNvSpPr txBox="1">
            <a:spLocks noGrp="1"/>
          </p:cNvSpPr>
          <p:nvPr>
            <p:ph type="title"/>
          </p:nvPr>
        </p:nvSpPr>
        <p:spPr>
          <a:xfrm>
            <a:off x="457200" y="3383156"/>
            <a:ext cx="8229600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COMMUTERS INTO THE REGION WHO WOULD PREFER </a:t>
            </a:r>
            <a:br>
              <a:rPr lang="en-US"/>
            </a:br>
            <a:r>
              <a:rPr lang="en-US"/>
              <a:t>TO LIVE IN THE REGION</a:t>
            </a:r>
            <a:endParaRPr/>
          </a:p>
        </p:txBody>
      </p:sp>
      <p:sp>
        <p:nvSpPr>
          <p:cNvPr id="965" name="Google Shape;965;p20"/>
          <p:cNvSpPr txBox="1">
            <a:spLocks noGrp="1"/>
          </p:cNvSpPr>
          <p:nvPr>
            <p:ph type="body" idx="1"/>
          </p:nvPr>
        </p:nvSpPr>
        <p:spPr>
          <a:xfrm>
            <a:off x="457200" y="2704191"/>
            <a:ext cx="8229600" cy="5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 dirty="0"/>
              <a:t>IN–COMMUTER HOUSEHOLDS </a:t>
            </a:r>
            <a:r>
              <a:rPr lang="en-US" dirty="0"/>
              <a:t>COHORT 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6E80DB-0238-CC4E-8EA7-10FDB9628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5" y="4381598"/>
            <a:ext cx="926496" cy="404055"/>
          </a:xfrm>
          <a:prstGeom prst="rect">
            <a:avLst/>
          </a:prstGeom>
        </p:spPr>
      </p:pic>
      <p:pic>
        <p:nvPicPr>
          <p:cNvPr id="6" name="Google Shape;906;p18">
            <a:extLst>
              <a:ext uri="{FF2B5EF4-FFF2-40B4-BE49-F238E27FC236}">
                <a16:creationId xmlns:a16="http://schemas.microsoft.com/office/drawing/2014/main" id="{59B4DE24-6F4A-9F44-BB19-F7937236F3CB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3475" y="250775"/>
            <a:ext cx="3804791" cy="2438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21"/>
          <p:cNvPicPr preferRelativeResize="0"/>
          <p:nvPr/>
        </p:nvPicPr>
        <p:blipFill rotWithShape="1">
          <a:blip r:embed="rId3">
            <a:alphaModFix/>
          </a:blip>
          <a:srcRect t="7660"/>
          <a:stretch/>
        </p:blipFill>
        <p:spPr>
          <a:xfrm>
            <a:off x="2079448" y="763543"/>
            <a:ext cx="5255090" cy="3956614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21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IN-COMMUTER HOUSEHOLDS</a:t>
            </a:r>
            <a:endParaRPr/>
          </a:p>
        </p:txBody>
      </p:sp>
      <p:sp>
        <p:nvSpPr>
          <p:cNvPr id="974" name="Google Shape;974;p21"/>
          <p:cNvSpPr txBox="1"/>
          <p:nvPr/>
        </p:nvSpPr>
        <p:spPr>
          <a:xfrm>
            <a:off x="454025" y="4532224"/>
            <a:ext cx="36543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U.S Census LEHD 2018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Inflow-Outflow (Total Workers)</a:t>
            </a:r>
            <a:endParaRPr/>
          </a:p>
        </p:txBody>
      </p:sp>
      <p:sp>
        <p:nvSpPr>
          <p:cNvPr id="975" name="Google Shape;975;p21"/>
          <p:cNvSpPr/>
          <p:nvPr/>
        </p:nvSpPr>
        <p:spPr>
          <a:xfrm>
            <a:off x="454025" y="1074653"/>
            <a:ext cx="4723626" cy="1183261"/>
          </a:xfrm>
          <a:custGeom>
            <a:avLst/>
            <a:gdLst/>
            <a:ahLst/>
            <a:cxnLst/>
            <a:rect l="l" t="t" r="r" b="b"/>
            <a:pathLst>
              <a:path w="4347277" h="384048" extrusionOk="0">
                <a:moveTo>
                  <a:pt x="0" y="288036"/>
                </a:moveTo>
                <a:lnTo>
                  <a:pt x="0" y="96012"/>
                </a:lnTo>
                <a:lnTo>
                  <a:pt x="4034044" y="96012"/>
                </a:lnTo>
                <a:lnTo>
                  <a:pt x="4034044" y="0"/>
                </a:lnTo>
                <a:lnTo>
                  <a:pt x="4347277" y="199087"/>
                </a:lnTo>
                <a:lnTo>
                  <a:pt x="4034044" y="384048"/>
                </a:lnTo>
                <a:lnTo>
                  <a:pt x="4034044" y="288036"/>
                </a:lnTo>
                <a:lnTo>
                  <a:pt x="0" y="288036"/>
                </a:lnTo>
                <a:close/>
              </a:path>
            </a:pathLst>
          </a:custGeom>
          <a:solidFill>
            <a:srgbClr val="D8D8D8"/>
          </a:solidFill>
          <a:ln w="127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In-Commuting Workers: 8,968 Individuals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In-Commuting Households: 5,605 Households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(@ 1.6 workers per household) </a:t>
            </a:r>
            <a:endParaRPr/>
          </a:p>
        </p:txBody>
      </p:sp>
      <p:sp>
        <p:nvSpPr>
          <p:cNvPr id="976" name="Google Shape;976;p21"/>
          <p:cNvSpPr/>
          <p:nvPr/>
        </p:nvSpPr>
        <p:spPr>
          <a:xfrm>
            <a:off x="465296" y="2651124"/>
            <a:ext cx="1400175" cy="1057689"/>
          </a:xfrm>
          <a:custGeom>
            <a:avLst/>
            <a:gdLst/>
            <a:ahLst/>
            <a:cxnLst/>
            <a:rect l="l" t="t" r="r" b="b"/>
            <a:pathLst>
              <a:path w="4232713" h="192024" extrusionOk="0">
                <a:moveTo>
                  <a:pt x="0" y="192024"/>
                </a:moveTo>
                <a:lnTo>
                  <a:pt x="0" y="0"/>
                </a:lnTo>
                <a:lnTo>
                  <a:pt x="4232714" y="0"/>
                </a:lnTo>
                <a:lnTo>
                  <a:pt x="4232714" y="192024"/>
                </a:lnTo>
                <a:lnTo>
                  <a:pt x="0" y="19202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“Somewhat Likely” or “Very Likely” to Relocate: 84% (4,618 Households)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“Very Likely” to Relocate: 63% (</a:t>
            </a:r>
            <a:r>
              <a:rPr lang="en-US" sz="1050" b="1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3,517</a:t>
            </a:r>
            <a:r>
              <a:rPr lang="en-US" sz="1050">
                <a:solidFill>
                  <a:srgbClr val="3F3F3F"/>
                </a:solidFill>
                <a:latin typeface="Open Sans"/>
                <a:ea typeface="Open Sans"/>
                <a:cs typeface="Open Sans"/>
                <a:sym typeface="Open Sans"/>
              </a:rPr>
              <a:t> Households)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22"/>
          <p:cNvSpPr txBox="1">
            <a:spLocks noGrp="1"/>
          </p:cNvSpPr>
          <p:nvPr>
            <p:ph type="title"/>
          </p:nvPr>
        </p:nvSpPr>
        <p:spPr>
          <a:xfrm>
            <a:off x="457200" y="3305176"/>
            <a:ext cx="8229600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PART-TIME SEASONALWORKS WHO ARE INADEQUATELY HOUSED</a:t>
            </a:r>
            <a:endParaRPr/>
          </a:p>
        </p:txBody>
      </p:sp>
      <p:sp>
        <p:nvSpPr>
          <p:cNvPr id="982" name="Google Shape;982;p22"/>
          <p:cNvSpPr txBox="1">
            <a:spLocks noGrp="1"/>
          </p:cNvSpPr>
          <p:nvPr>
            <p:ph type="body" idx="1"/>
          </p:nvPr>
        </p:nvSpPr>
        <p:spPr>
          <a:xfrm>
            <a:off x="457200" y="2704191"/>
            <a:ext cx="8229600" cy="5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SEASONAL WORKERS </a:t>
            </a:r>
            <a:r>
              <a:rPr lang="en-US"/>
              <a:t>COHORT 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8B7FD-069C-F344-A16A-70D3F50B7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475" y="4381598"/>
            <a:ext cx="926496" cy="404055"/>
          </a:xfrm>
          <a:prstGeom prst="rect">
            <a:avLst/>
          </a:prstGeom>
        </p:spPr>
      </p:pic>
      <p:pic>
        <p:nvPicPr>
          <p:cNvPr id="7" name="Google Shape;906;p18">
            <a:extLst>
              <a:ext uri="{FF2B5EF4-FFF2-40B4-BE49-F238E27FC236}">
                <a16:creationId xmlns:a16="http://schemas.microsoft.com/office/drawing/2014/main" id="{A274BC4E-480F-3D42-880F-01E3719FC59C}"/>
              </a:ext>
            </a:extLst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13475" y="250775"/>
            <a:ext cx="3804791" cy="243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3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SEASONAL WORKERS</a:t>
            </a:r>
            <a:endParaRPr/>
          </a:p>
        </p:txBody>
      </p:sp>
      <p:sp>
        <p:nvSpPr>
          <p:cNvPr id="990" name="Google Shape;990;p23"/>
          <p:cNvSpPr txBox="1">
            <a:spLocks noGrp="1"/>
          </p:cNvSpPr>
          <p:nvPr>
            <p:ph type="body" idx="1"/>
          </p:nvPr>
        </p:nvSpPr>
        <p:spPr>
          <a:xfrm>
            <a:off x="364332" y="1069276"/>
            <a:ext cx="5658325" cy="3491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b="1">
                <a:solidFill>
                  <a:srgbClr val="CA372E"/>
                </a:solidFill>
              </a:rPr>
              <a:t>Seasonal Workers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Estimated unmet need for seasonal worker households is </a:t>
            </a:r>
            <a:r>
              <a:rPr lang="en-US" b="1"/>
              <a:t>1,275 units </a:t>
            </a:r>
            <a:r>
              <a:rPr lang="en-US"/>
              <a:t>at 1.6 workers per HH, </a:t>
            </a:r>
            <a:r>
              <a:rPr lang="en-US" u="sng"/>
              <a:t>BUT</a:t>
            </a:r>
            <a:r>
              <a:rPr lang="en-US"/>
              <a:t> most appropriate to think of in terms of “beds”</a:t>
            </a:r>
            <a:endParaRPr/>
          </a:p>
          <a:p>
            <a:pPr marL="365760" lvl="1" indent="-182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Unmet need for approximately </a:t>
            </a:r>
            <a:r>
              <a:rPr lang="en-US" b="1"/>
              <a:t>2,000</a:t>
            </a:r>
            <a:r>
              <a:rPr lang="en-US"/>
              <a:t> beds / individuals</a:t>
            </a:r>
            <a:endParaRPr/>
          </a:p>
          <a:p>
            <a:pPr marL="365760" lvl="1" indent="-182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Opportunity for employer-led assistance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A higher proportion of Seasonal Workers fall into lower income categories, according to 2021 MHC Survey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Seasonal Workers tend to live in larger households</a:t>
            </a:r>
            <a:endParaRPr/>
          </a:p>
        </p:txBody>
      </p:sp>
      <p:pic>
        <p:nvPicPr>
          <p:cNvPr id="991" name="Google Shape;991;p23" descr="Welcome to CAL FIRE"/>
          <p:cNvPicPr preferRelativeResize="0"/>
          <p:nvPr/>
        </p:nvPicPr>
        <p:blipFill rotWithShape="1">
          <a:blip r:embed="rId3">
            <a:alphaModFix/>
          </a:blip>
          <a:srcRect l="-6905" r="22696"/>
          <a:stretch/>
        </p:blipFill>
        <p:spPr>
          <a:xfrm>
            <a:off x="6217920" y="327409"/>
            <a:ext cx="2926080" cy="1080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1407856"/>
            <a:ext cx="2862263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0" y="3008056"/>
            <a:ext cx="2667000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24"/>
          <p:cNvSpPr txBox="1">
            <a:spLocks noGrp="1"/>
          </p:cNvSpPr>
          <p:nvPr>
            <p:ph type="title"/>
          </p:nvPr>
        </p:nvSpPr>
        <p:spPr>
          <a:xfrm>
            <a:off x="457200" y="3305176"/>
            <a:ext cx="8229600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INDIVIDUALS IN OUR COMMUNITY WITHOUT DEPENDABLE SHELTER</a:t>
            </a:r>
            <a:endParaRPr/>
          </a:p>
        </p:txBody>
      </p:sp>
      <p:sp>
        <p:nvSpPr>
          <p:cNvPr id="999" name="Google Shape;999;p24"/>
          <p:cNvSpPr txBox="1">
            <a:spLocks noGrp="1"/>
          </p:cNvSpPr>
          <p:nvPr>
            <p:ph type="body" idx="1"/>
          </p:nvPr>
        </p:nvSpPr>
        <p:spPr>
          <a:xfrm>
            <a:off x="457200" y="2704191"/>
            <a:ext cx="8229600" cy="5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HOMELESS </a:t>
            </a:r>
            <a:r>
              <a:rPr lang="en-US"/>
              <a:t>COHORT </a:t>
            </a:r>
            <a:endParaRPr/>
          </a:p>
        </p:txBody>
      </p:sp>
      <p:pic>
        <p:nvPicPr>
          <p:cNvPr id="7" name="Google Shape;906;p18">
            <a:extLst>
              <a:ext uri="{FF2B5EF4-FFF2-40B4-BE49-F238E27FC236}">
                <a16:creationId xmlns:a16="http://schemas.microsoft.com/office/drawing/2014/main" id="{729162E8-6AE5-B841-85FB-BFD90A8C51E5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3476" y="250775"/>
            <a:ext cx="3804789" cy="243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F132C-4018-2348-BAEF-230894302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75" y="4381598"/>
            <a:ext cx="926496" cy="4040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5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HOMELESS</a:t>
            </a:r>
            <a:endParaRPr/>
          </a:p>
        </p:txBody>
      </p:sp>
      <p:sp>
        <p:nvSpPr>
          <p:cNvPr id="1007" name="Google Shape;1007;p25"/>
          <p:cNvSpPr txBox="1">
            <a:spLocks noGrp="1"/>
          </p:cNvSpPr>
          <p:nvPr>
            <p:ph type="body" idx="1"/>
          </p:nvPr>
        </p:nvSpPr>
        <p:spPr>
          <a:xfrm>
            <a:off x="457200" y="1034649"/>
            <a:ext cx="5387926" cy="3217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 b="1">
                <a:solidFill>
                  <a:srgbClr val="CA372E"/>
                </a:solidFill>
              </a:rPr>
              <a:t>Homeless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</a:pPr>
            <a:r>
              <a:rPr lang="en-US"/>
              <a:t>Estimate based on annual Point-in-Time Study released in January 2021</a:t>
            </a:r>
            <a:endParaRPr/>
          </a:p>
          <a:p>
            <a:pPr marL="182880" lvl="0" indent="-18288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Char char="▪"/>
            </a:pPr>
            <a:r>
              <a:rPr lang="en-US" b="1"/>
              <a:t>44 individuals </a:t>
            </a:r>
            <a:r>
              <a:rPr lang="en-US"/>
              <a:t>(likely understated)</a:t>
            </a:r>
            <a:endParaRPr/>
          </a:p>
          <a:p>
            <a:pPr marL="365760" lvl="1" indent="-182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–"/>
            </a:pPr>
            <a:r>
              <a:rPr lang="en-US"/>
              <a:t>20 chronically homeless</a:t>
            </a:r>
            <a:endParaRPr/>
          </a:p>
        </p:txBody>
      </p:sp>
      <p:pic>
        <p:nvPicPr>
          <p:cNvPr id="1008" name="Google Shape;100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4100" y="640461"/>
            <a:ext cx="3009900" cy="2002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8728" y="2747391"/>
            <a:ext cx="3015271" cy="1605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00437" y="231076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6"/>
          <p:cNvSpPr txBox="1">
            <a:spLocks noGrp="1"/>
          </p:cNvSpPr>
          <p:nvPr>
            <p:ph type="title"/>
          </p:nvPr>
        </p:nvSpPr>
        <p:spPr>
          <a:xfrm>
            <a:off x="457200" y="3305176"/>
            <a:ext cx="8229600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EMPLOYER AND EMPLOYEE RESPONSES</a:t>
            </a:r>
            <a:endParaRPr/>
          </a:p>
        </p:txBody>
      </p:sp>
      <p:sp>
        <p:nvSpPr>
          <p:cNvPr id="1016" name="Google Shape;1016;p26"/>
          <p:cNvSpPr txBox="1">
            <a:spLocks noGrp="1"/>
          </p:cNvSpPr>
          <p:nvPr>
            <p:ph type="body" idx="1"/>
          </p:nvPr>
        </p:nvSpPr>
        <p:spPr>
          <a:xfrm>
            <a:off x="457200" y="2704191"/>
            <a:ext cx="8229600" cy="5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COMMUNITY HOUSING SURVEY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1" name="Google Shape;1021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4989"/>
          <a:stretch/>
        </p:blipFill>
        <p:spPr>
          <a:xfrm>
            <a:off x="107095" y="4102768"/>
            <a:ext cx="7004755" cy="591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27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HOUSING SURVEY - METHODOLOGY</a:t>
            </a:r>
            <a:endParaRPr/>
          </a:p>
        </p:txBody>
      </p:sp>
      <p:pic>
        <p:nvPicPr>
          <p:cNvPr id="1023" name="Google Shape;1023;p27"/>
          <p:cNvPicPr preferRelativeResize="0"/>
          <p:nvPr/>
        </p:nvPicPr>
        <p:blipFill rotWithShape="1">
          <a:blip r:embed="rId3">
            <a:alphaModFix/>
          </a:blip>
          <a:srcRect t="33078" b="16233"/>
          <a:stretch/>
        </p:blipFill>
        <p:spPr>
          <a:xfrm>
            <a:off x="1069622" y="1385757"/>
            <a:ext cx="7004755" cy="199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1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CONTEXT</a:t>
            </a:r>
            <a:endParaRPr/>
          </a:p>
        </p:txBody>
      </p:sp>
      <p:sp>
        <p:nvSpPr>
          <p:cNvPr id="700" name="Google Shape;700;p11"/>
          <p:cNvSpPr txBox="1">
            <a:spLocks noGrp="1"/>
          </p:cNvSpPr>
          <p:nvPr>
            <p:ph type="body" idx="1"/>
          </p:nvPr>
        </p:nvSpPr>
        <p:spPr>
          <a:xfrm>
            <a:off x="5967186" y="798732"/>
            <a:ext cx="2719613" cy="396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b="0" i="0" dirty="0"/>
              <a:t>The North Tahoe-Truckee region, as defined by the Mountain Housing Council, is approximately </a:t>
            </a:r>
            <a:r>
              <a:rPr lang="en-US" b="0" i="0" dirty="0">
                <a:solidFill>
                  <a:srgbClr val="28B1AE"/>
                </a:solidFill>
              </a:rPr>
              <a:t>550 square </a:t>
            </a:r>
            <a:r>
              <a:rPr lang="en-US" b="0" i="0" dirty="0"/>
              <a:t>miles and is characterized by the same boundaries as the Tahoe Truckee Unified School District and the Truckee Tahoe Airport District.</a:t>
            </a:r>
            <a:endParaRPr dirty="0"/>
          </a:p>
        </p:txBody>
      </p:sp>
      <p:pic>
        <p:nvPicPr>
          <p:cNvPr id="701" name="Google Shape;701;p11"/>
          <p:cNvPicPr preferRelativeResize="0"/>
          <p:nvPr/>
        </p:nvPicPr>
        <p:blipFill rotWithShape="1">
          <a:blip r:embed="rId3">
            <a:alphaModFix/>
          </a:blip>
          <a:srcRect t="7660"/>
          <a:stretch/>
        </p:blipFill>
        <p:spPr>
          <a:xfrm>
            <a:off x="457201" y="808892"/>
            <a:ext cx="5255090" cy="3956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oogle Shape;1028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4474" r="27842"/>
          <a:stretch/>
        </p:blipFill>
        <p:spPr>
          <a:xfrm>
            <a:off x="119128" y="4083702"/>
            <a:ext cx="5054452" cy="611762"/>
          </a:xfrm>
          <a:prstGeom prst="rect">
            <a:avLst/>
          </a:prstGeom>
          <a:noFill/>
          <a:ln>
            <a:noFill/>
          </a:ln>
        </p:spPr>
      </p:pic>
      <p:sp>
        <p:nvSpPr>
          <p:cNvPr id="1029" name="Google Shape;1029;p28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HOUSING SURVEY</a:t>
            </a:r>
            <a:endParaRPr/>
          </a:p>
        </p:txBody>
      </p:sp>
      <p:pic>
        <p:nvPicPr>
          <p:cNvPr id="1030" name="Google Shape;1030;p28"/>
          <p:cNvPicPr preferRelativeResize="0"/>
          <p:nvPr/>
        </p:nvPicPr>
        <p:blipFill rotWithShape="1">
          <a:blip r:embed="rId3">
            <a:alphaModFix/>
          </a:blip>
          <a:srcRect l="27384" t="28803" r="27842" b="17047"/>
          <a:stretch/>
        </p:blipFill>
        <p:spPr>
          <a:xfrm>
            <a:off x="2117558" y="665988"/>
            <a:ext cx="4908884" cy="3339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Google Shape;1035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8959"/>
          <a:stretch/>
        </p:blipFill>
        <p:spPr>
          <a:xfrm>
            <a:off x="119127" y="4271212"/>
            <a:ext cx="7004755" cy="435058"/>
          </a:xfrm>
          <a:prstGeom prst="rect">
            <a:avLst/>
          </a:prstGeom>
          <a:noFill/>
          <a:ln>
            <a:noFill/>
          </a:ln>
        </p:spPr>
      </p:pic>
      <p:sp>
        <p:nvSpPr>
          <p:cNvPr id="1036" name="Google Shape;1036;p29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HOUSING SURVEY - EMPLOYEE</a:t>
            </a:r>
            <a:endParaRPr/>
          </a:p>
        </p:txBody>
      </p:sp>
      <p:pic>
        <p:nvPicPr>
          <p:cNvPr id="1037" name="Google Shape;1037;p29"/>
          <p:cNvPicPr preferRelativeResize="0"/>
          <p:nvPr/>
        </p:nvPicPr>
        <p:blipFill rotWithShape="1">
          <a:blip r:embed="rId3">
            <a:alphaModFix/>
          </a:blip>
          <a:srcRect t="26971" b="14758"/>
          <a:stretch/>
        </p:blipFill>
        <p:spPr>
          <a:xfrm>
            <a:off x="317132" y="964572"/>
            <a:ext cx="8509733" cy="2789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0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HOUSING SURVEY - EMPLOYEE</a:t>
            </a:r>
            <a:br>
              <a:rPr lang="en-US"/>
            </a:br>
            <a:endParaRPr/>
          </a:p>
        </p:txBody>
      </p:sp>
      <p:pic>
        <p:nvPicPr>
          <p:cNvPr id="1043" name="Google Shape;1043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6821"/>
          <a:stretch/>
        </p:blipFill>
        <p:spPr>
          <a:xfrm>
            <a:off x="95064" y="4264717"/>
            <a:ext cx="7004755" cy="51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30"/>
          <p:cNvPicPr preferRelativeResize="0"/>
          <p:nvPr/>
        </p:nvPicPr>
        <p:blipFill rotWithShape="1">
          <a:blip r:embed="rId3">
            <a:alphaModFix/>
          </a:blip>
          <a:srcRect l="19786" t="27149" r="19409" b="13305"/>
          <a:stretch/>
        </p:blipFill>
        <p:spPr>
          <a:xfrm>
            <a:off x="1636294" y="803347"/>
            <a:ext cx="5871410" cy="323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Google Shape;1050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5905"/>
          <a:stretch/>
        </p:blipFill>
        <p:spPr>
          <a:xfrm>
            <a:off x="95065" y="4193876"/>
            <a:ext cx="7004755" cy="55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31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HOUSING SURVEY – EMPLOYEE</a:t>
            </a:r>
            <a:endParaRPr/>
          </a:p>
        </p:txBody>
      </p:sp>
      <p:pic>
        <p:nvPicPr>
          <p:cNvPr id="1052" name="Google Shape;1052;p31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001" t="32981" r="11314" b="18463"/>
          <a:stretch/>
        </p:blipFill>
        <p:spPr>
          <a:xfrm>
            <a:off x="553453" y="1323038"/>
            <a:ext cx="7652084" cy="2497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4989"/>
          <a:stretch/>
        </p:blipFill>
        <p:spPr>
          <a:xfrm>
            <a:off x="95064" y="4181776"/>
            <a:ext cx="7004755" cy="591470"/>
          </a:xfrm>
          <a:prstGeom prst="rect">
            <a:avLst/>
          </a:prstGeom>
          <a:noFill/>
          <a:ln>
            <a:noFill/>
          </a:ln>
        </p:spPr>
      </p:pic>
      <p:sp>
        <p:nvSpPr>
          <p:cNvPr id="1058" name="Google Shape;1058;p32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HOUSING SURVEY - EMPLOYER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4D8B7-A6D6-4D67-8184-6F1674CD0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48" y="1213394"/>
            <a:ext cx="7591504" cy="27167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84683"/>
          <a:stretch/>
        </p:blipFill>
        <p:spPr>
          <a:xfrm>
            <a:off x="107096" y="4158700"/>
            <a:ext cx="7004755" cy="60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33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COMMUNITY HOUSING SURVEY - EMPLOYER</a:t>
            </a:r>
            <a:endParaRPr/>
          </a:p>
        </p:txBody>
      </p:sp>
      <p:pic>
        <p:nvPicPr>
          <p:cNvPr id="1066" name="Google Shape;1066;p33"/>
          <p:cNvPicPr preferRelativeResize="0"/>
          <p:nvPr/>
        </p:nvPicPr>
        <p:blipFill rotWithShape="1">
          <a:blip r:embed="rId3">
            <a:alphaModFix/>
          </a:blip>
          <a:srcRect l="9864" t="27684" r="15762" b="14910"/>
          <a:stretch/>
        </p:blipFill>
        <p:spPr>
          <a:xfrm>
            <a:off x="1069622" y="1051087"/>
            <a:ext cx="7004756" cy="304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DA865-0CBE-4D48-9BAC-ECB29CE04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EXISTING HOUSING INVENTORY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6B1697-7B00-46CD-AC12-708C43B15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665988"/>
            <a:ext cx="7683500" cy="42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78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3"/>
          <p:cNvSpPr txBox="1">
            <a:spLocks noGrp="1"/>
          </p:cNvSpPr>
          <p:nvPr>
            <p:ph type="title"/>
          </p:nvPr>
        </p:nvSpPr>
        <p:spPr>
          <a:xfrm>
            <a:off x="457200" y="3305176"/>
            <a:ext cx="8229600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UNMET HOUSING NEEDS IN OUR REGION</a:t>
            </a:r>
            <a:endParaRPr/>
          </a:p>
        </p:txBody>
      </p:sp>
      <p:sp>
        <p:nvSpPr>
          <p:cNvPr id="759" name="Google Shape;759;p13"/>
          <p:cNvSpPr txBox="1">
            <a:spLocks noGrp="1"/>
          </p:cNvSpPr>
          <p:nvPr>
            <p:ph type="body" idx="1"/>
          </p:nvPr>
        </p:nvSpPr>
        <p:spPr>
          <a:xfrm>
            <a:off x="457200" y="2704191"/>
            <a:ext cx="8229600" cy="5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REGIONAL WORKFORCE HOUSING NEEDS ASSESSMENT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BOTTOM LINE: REGIONAL UNMET HOUSING NEED</a:t>
            </a:r>
            <a:endParaRPr/>
          </a:p>
        </p:txBody>
      </p:sp>
      <p:sp>
        <p:nvSpPr>
          <p:cNvPr id="766" name="Google Shape;766;p14"/>
          <p:cNvSpPr txBox="1">
            <a:spLocks noGrp="1"/>
          </p:cNvSpPr>
          <p:nvPr>
            <p:ph type="body" idx="1"/>
          </p:nvPr>
        </p:nvSpPr>
        <p:spPr>
          <a:xfrm>
            <a:off x="6117772" y="827785"/>
            <a:ext cx="2735943" cy="3776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200" b="1" dirty="0">
                <a:latin typeface="Open Sans"/>
                <a:ea typeface="Open Sans"/>
                <a:cs typeface="Open Sans"/>
                <a:sym typeface="Open Sans"/>
              </a:rPr>
              <a:t>Totals For Sub-Geographies:</a:t>
            </a:r>
            <a:endParaRPr sz="1400" dirty="0"/>
          </a:p>
          <a:p>
            <a:pPr marL="0" lvl="0" indent="0" algn="l" rtl="0">
              <a:lnSpc>
                <a:spcPct val="125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1100" b="1" dirty="0">
                <a:solidFill>
                  <a:srgbClr val="28B1AE"/>
                </a:solidFill>
                <a:latin typeface="Open Sans"/>
                <a:ea typeface="Open Sans"/>
                <a:cs typeface="Open Sans"/>
                <a:sym typeface="Open Sans"/>
              </a:rPr>
              <a:t>Resident Workforce Households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Truckee: 2,469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Placer: 1,847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Nevada (non-Truckee): 377</a:t>
            </a:r>
            <a:endParaRPr sz="1400" dirty="0"/>
          </a:p>
          <a:p>
            <a:pPr marL="0" lvl="0" indent="0" algn="l" rtl="0">
              <a:lnSpc>
                <a:spcPct val="125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1100" b="1" dirty="0">
                <a:solidFill>
                  <a:srgbClr val="28B1AE"/>
                </a:solidFill>
                <a:latin typeface="Open Sans"/>
                <a:ea typeface="Open Sans"/>
                <a:cs typeface="Open Sans"/>
                <a:sym typeface="Open Sans"/>
              </a:rPr>
              <a:t>In-Commuter </a:t>
            </a:r>
            <a:r>
              <a:rPr lang="en-US" sz="1100" b="1" dirty="0">
                <a:solidFill>
                  <a:srgbClr val="28B1AE"/>
                </a:solidFill>
              </a:rPr>
              <a:t>Households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Truckee: 1,618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Placer: 1,229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Nevada (non-Truckee): 670</a:t>
            </a:r>
            <a:endParaRPr sz="1100" i="1" dirty="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25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1100" b="1" dirty="0">
                <a:solidFill>
                  <a:srgbClr val="28B1AE"/>
                </a:solidFill>
                <a:latin typeface="Open Sans"/>
                <a:ea typeface="Open Sans"/>
                <a:cs typeface="Open Sans"/>
                <a:sym typeface="Open Sans"/>
              </a:rPr>
              <a:t>Seasonal Workers </a:t>
            </a:r>
            <a:r>
              <a:rPr lang="en-US" sz="1100" b="1" dirty="0">
                <a:solidFill>
                  <a:srgbClr val="28B1AE"/>
                </a:solidFill>
              </a:rPr>
              <a:t>Households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Truckee: 627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Placer: 469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Nevada (non-Truckee): 179</a:t>
            </a:r>
            <a:endParaRPr sz="1400" dirty="0"/>
          </a:p>
          <a:p>
            <a:pPr marL="0" lvl="0" indent="0" algn="l" rtl="0">
              <a:lnSpc>
                <a:spcPct val="125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1100" b="1" dirty="0">
                <a:solidFill>
                  <a:srgbClr val="28B1AE"/>
                </a:solidFill>
                <a:latin typeface="Open Sans"/>
                <a:ea typeface="Open Sans"/>
                <a:cs typeface="Open Sans"/>
                <a:sym typeface="Open Sans"/>
              </a:rPr>
              <a:t>Homeless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Truckee: 28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Placer: 16</a:t>
            </a:r>
            <a:br>
              <a:rPr lang="en-US" sz="1100" dirty="0"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100" dirty="0">
                <a:latin typeface="Open Sans"/>
                <a:ea typeface="Open Sans"/>
                <a:cs typeface="Open Sans"/>
                <a:sym typeface="Open Sans"/>
              </a:rPr>
              <a:t>East Nevada (non-Truckee): 0</a:t>
            </a:r>
            <a:endParaRPr sz="11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0CDF45-ED56-47E5-B373-EE248545F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30" y="1118466"/>
            <a:ext cx="5438198" cy="37430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B7396C-EDB8-4371-A9B4-64E61F765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962" y="741547"/>
            <a:ext cx="6514075" cy="4120013"/>
          </a:xfrm>
          <a:prstGeom prst="rect">
            <a:avLst/>
          </a:prstGeom>
        </p:spPr>
      </p:pic>
      <p:sp>
        <p:nvSpPr>
          <p:cNvPr id="774" name="Google Shape;774;p15"/>
          <p:cNvSpPr txBox="1">
            <a:spLocks noGrp="1"/>
          </p:cNvSpPr>
          <p:nvPr>
            <p:ph type="title"/>
          </p:nvPr>
        </p:nvSpPr>
        <p:spPr>
          <a:xfrm>
            <a:off x="457200" y="281940"/>
            <a:ext cx="8229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REGIONAL UNMET NEED BY INCOME</a:t>
            </a:r>
            <a:endParaRPr/>
          </a:p>
        </p:txBody>
      </p:sp>
      <p:grpSp>
        <p:nvGrpSpPr>
          <p:cNvPr id="775" name="Google Shape;775;p15"/>
          <p:cNvGrpSpPr/>
          <p:nvPr/>
        </p:nvGrpSpPr>
        <p:grpSpPr>
          <a:xfrm>
            <a:off x="5926862" y="621387"/>
            <a:ext cx="1657505" cy="854895"/>
            <a:chOff x="6139738" y="-204380"/>
            <a:chExt cx="1657505" cy="854895"/>
          </a:xfrm>
        </p:grpSpPr>
        <p:cxnSp>
          <p:nvCxnSpPr>
            <p:cNvPr id="777" name="Google Shape;777;p15"/>
            <p:cNvCxnSpPr/>
            <p:nvPr/>
          </p:nvCxnSpPr>
          <p:spPr>
            <a:xfrm flipH="1">
              <a:off x="6139738" y="243476"/>
              <a:ext cx="244670" cy="407039"/>
            </a:xfrm>
            <a:prstGeom prst="straightConnector1">
              <a:avLst/>
            </a:prstGeom>
            <a:solidFill>
              <a:srgbClr val="BFBFBF"/>
            </a:solidFill>
            <a:ln w="12700" cap="flat" cmpd="sng">
              <a:solidFill>
                <a:srgbClr val="3F3F3F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778" name="Google Shape;778;p15"/>
            <p:cNvSpPr txBox="1"/>
            <p:nvPr/>
          </p:nvSpPr>
          <p:spPr>
            <a:xfrm>
              <a:off x="6139738" y="-204380"/>
              <a:ext cx="1657505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MHC 1.0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b="1" dirty="0">
                  <a:solidFill>
                    <a:srgbClr val="3F3F3F"/>
                  </a:solidFill>
                  <a:latin typeface="Open Sans"/>
                  <a:ea typeface="Open Sans"/>
                  <a:cs typeface="Open Sans"/>
                  <a:sym typeface="Open Sans"/>
                </a:rPr>
                <a:t>Achievable Housing Cap</a:t>
              </a:r>
              <a:endParaRPr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F91D7-C8A5-4081-9347-A7F9821AF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HOUSEHOLD NEED BY INCOME CATEGORY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C74414-ED11-4204-9071-C57D4F06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823131"/>
            <a:ext cx="7962900" cy="40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9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75626-9911-4922-88C9-259C25EF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NEEDS ESTIMATES – UNIT SIZES REQUIRED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C1508-D3BE-42F5-A541-7878C64FF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03" y="708728"/>
            <a:ext cx="7305298" cy="415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8"/>
          <p:cNvSpPr txBox="1">
            <a:spLocks noGrp="1"/>
          </p:cNvSpPr>
          <p:nvPr>
            <p:ph type="title"/>
          </p:nvPr>
        </p:nvSpPr>
        <p:spPr>
          <a:xfrm>
            <a:off x="457200" y="3421256"/>
            <a:ext cx="8229600" cy="471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RESIDENT WORKFORCE HOUSEHOLDS THAT ARE INADEQUATELY HOUSED</a:t>
            </a:r>
            <a:endParaRPr/>
          </a:p>
        </p:txBody>
      </p:sp>
      <p:sp>
        <p:nvSpPr>
          <p:cNvPr id="905" name="Google Shape;905;p18"/>
          <p:cNvSpPr txBox="1">
            <a:spLocks noGrp="1"/>
          </p:cNvSpPr>
          <p:nvPr>
            <p:ph type="body" idx="1"/>
          </p:nvPr>
        </p:nvSpPr>
        <p:spPr>
          <a:xfrm>
            <a:off x="457200" y="2704191"/>
            <a:ext cx="8229600" cy="5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1"/>
              <a:t>RESIDENT HOUSEHOLDS </a:t>
            </a:r>
            <a:r>
              <a:rPr lang="en-US"/>
              <a:t>COHORT </a:t>
            </a:r>
            <a:endParaRPr/>
          </a:p>
        </p:txBody>
      </p:sp>
      <p:pic>
        <p:nvPicPr>
          <p:cNvPr id="906" name="Google Shape;90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13475" y="250775"/>
            <a:ext cx="3804792" cy="2438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8E0F87-3ACE-7B4A-A063-7B57005C4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75" y="4381598"/>
            <a:ext cx="926496" cy="404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DE SCREEN_Los Angele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19214</TotalTime>
  <Words>578</Words>
  <Application>Microsoft Office PowerPoint</Application>
  <PresentationFormat>On-screen Show (16:9)</PresentationFormat>
  <Paragraphs>89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Open Sans</vt:lpstr>
      <vt:lpstr>Calibri</vt:lpstr>
      <vt:lpstr>Lucida Sans</vt:lpstr>
      <vt:lpstr>Arial</vt:lpstr>
      <vt:lpstr>Verdana</vt:lpstr>
      <vt:lpstr>Noto Sans Symbols</vt:lpstr>
      <vt:lpstr>WIDE SCREEN_Los Angeles</vt:lpstr>
      <vt:lpstr>REGIONAL WORKFORCE HOUSING NEEDS ASSESSMENT </vt:lpstr>
      <vt:lpstr>REGIONAL CONTEXT</vt:lpstr>
      <vt:lpstr>OVERVIEW OF EXISTING HOUSING INVENTORY</vt:lpstr>
      <vt:lpstr>UNMET HOUSING NEEDS IN OUR REGION</vt:lpstr>
      <vt:lpstr>BOTTOM LINE: REGIONAL UNMET HOUSING NEED</vt:lpstr>
      <vt:lpstr>REGIONAL UNMET NEED BY INCOME</vt:lpstr>
      <vt:lpstr>REGIONAL HOUSEHOLD NEED BY INCOME CATEGORY</vt:lpstr>
      <vt:lpstr>HOUSING NEEDS ESTIMATES – UNIT SIZES REQUIRED</vt:lpstr>
      <vt:lpstr>CURRENT RESIDENT WORKFORCE HOUSEHOLDS THAT ARE INADEQUATELY HOUSED</vt:lpstr>
      <vt:lpstr>INADEQUATELY-HOUSED RESIDENT WORKERS</vt:lpstr>
      <vt:lpstr>Working Senior Households</vt:lpstr>
      <vt:lpstr>CURRENT COMMUTERS INTO THE REGION WHO WOULD PREFER  TO LIVE IN THE REGION</vt:lpstr>
      <vt:lpstr>IN-COMMUTER HOUSEHOLDS</vt:lpstr>
      <vt:lpstr>PART-TIME SEASONALWORKS WHO ARE INADEQUATELY HOUSED</vt:lpstr>
      <vt:lpstr>SEASONAL WORKERS</vt:lpstr>
      <vt:lpstr>INDIVIDUALS IN OUR COMMUNITY WITHOUT DEPENDABLE SHELTER</vt:lpstr>
      <vt:lpstr>HOMELESS</vt:lpstr>
      <vt:lpstr>EMPLOYER AND EMPLOYEE RESPONSES</vt:lpstr>
      <vt:lpstr>COMMUNITY HOUSING SURVEY - METHODOLOGY</vt:lpstr>
      <vt:lpstr>COMMUNITY HOUSING SURVEY</vt:lpstr>
      <vt:lpstr>COMMUNITY HOUSING SURVEY - EMPLOYEE</vt:lpstr>
      <vt:lpstr>COMMUNITY HOUSING SURVEY - EMPLOYEE </vt:lpstr>
      <vt:lpstr>COMMUNITY HOUSING SURVEY – EMPLOYEE</vt:lpstr>
      <vt:lpstr>COMMUNITY HOUSING SURVEY - EMPLOYER</vt:lpstr>
      <vt:lpstr>COMMUNITY HOUSING SURVEY - EMPLOYER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TAHOE-TRUCKEE REGIONAL HOUSING IMPLEMENTATION PLAN</dc:title>
  <dc:creator>Brian Duffany</dc:creator>
  <cp:lastModifiedBy>Tara Zuardo</cp:lastModifiedBy>
  <cp:revision>32</cp:revision>
  <dcterms:created xsi:type="dcterms:W3CDTF">2020-07-24T14:19:34Z</dcterms:created>
  <dcterms:modified xsi:type="dcterms:W3CDTF">2021-12-03T01:20:43Z</dcterms:modified>
</cp:coreProperties>
</file>